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72" r:id="rId5"/>
    <p:sldId id="277" r:id="rId6"/>
    <p:sldId id="307" r:id="rId7"/>
    <p:sldId id="306" r:id="rId8"/>
    <p:sldId id="280" r:id="rId9"/>
    <p:sldId id="286" r:id="rId10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3FDF"/>
    <a:srgbClr val="2DA161"/>
    <a:srgbClr val="000096"/>
    <a:srgbClr val="0000CC"/>
    <a:srgbClr val="F48710"/>
    <a:srgbClr val="FFFFFF"/>
    <a:srgbClr val="FF9900"/>
    <a:srgbClr val="31C90D"/>
    <a:srgbClr val="AF322F"/>
    <a:srgbClr val="E51C0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442" autoAdjust="0"/>
    <p:restoredTop sz="93625" autoAdjust="0"/>
  </p:normalViewPr>
  <p:slideViewPr>
    <p:cSldViewPr>
      <p:cViewPr varScale="1">
        <p:scale>
          <a:sx n="83" d="100"/>
          <a:sy n="83" d="100"/>
        </p:scale>
        <p:origin x="-98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2934" y="-90"/>
      </p:cViewPr>
      <p:guideLst>
        <p:guide orient="horz" pos="3224"/>
        <p:guide pos="22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1"/>
          </a:xfrm>
          <a:prstGeom prst="rect">
            <a:avLst/>
          </a:prstGeom>
        </p:spPr>
        <p:txBody>
          <a:bodyPr vert="horz" lIns="94219" tIns="47109" rIns="94219" bIns="47109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1295" y="0"/>
            <a:ext cx="3076363" cy="511731"/>
          </a:xfrm>
          <a:prstGeom prst="rect">
            <a:avLst/>
          </a:prstGeom>
        </p:spPr>
        <p:txBody>
          <a:bodyPr vert="horz" lIns="94219" tIns="47109" rIns="94219" bIns="47109" rtlCol="0"/>
          <a:lstStyle>
            <a:lvl1pPr algn="r">
              <a:defRPr sz="1200"/>
            </a:lvl1pPr>
          </a:lstStyle>
          <a:p>
            <a:fld id="{DFD1365C-97F2-4933-977A-7D53CD65C04B}" type="datetimeFigureOut">
              <a:rPr kumimoji="1" lang="ja-JP" altLang="en-US" smtClean="0"/>
              <a:pPr/>
              <a:t>2017/3/17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721106"/>
            <a:ext cx="3076363" cy="511731"/>
          </a:xfrm>
          <a:prstGeom prst="rect">
            <a:avLst/>
          </a:prstGeom>
        </p:spPr>
        <p:txBody>
          <a:bodyPr vert="horz" lIns="94219" tIns="47109" rIns="94219" bIns="47109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1295" y="9721106"/>
            <a:ext cx="3076363" cy="511731"/>
          </a:xfrm>
          <a:prstGeom prst="rect">
            <a:avLst/>
          </a:prstGeom>
        </p:spPr>
        <p:txBody>
          <a:bodyPr vert="horz" lIns="94219" tIns="47109" rIns="94219" bIns="47109" rtlCol="0" anchor="b"/>
          <a:lstStyle>
            <a:lvl1pPr algn="r">
              <a:defRPr sz="1200"/>
            </a:lvl1pPr>
          </a:lstStyle>
          <a:p>
            <a:fld id="{6D224A20-2AAC-47B9-9004-6A6C0FF3564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507467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1"/>
          </a:xfrm>
          <a:prstGeom prst="rect">
            <a:avLst/>
          </a:prstGeom>
        </p:spPr>
        <p:txBody>
          <a:bodyPr vert="horz" lIns="94219" tIns="47109" rIns="94219" bIns="47109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5" y="0"/>
            <a:ext cx="3076363" cy="511731"/>
          </a:xfrm>
          <a:prstGeom prst="rect">
            <a:avLst/>
          </a:prstGeom>
        </p:spPr>
        <p:txBody>
          <a:bodyPr vert="horz" lIns="94219" tIns="47109" rIns="94219" bIns="47109" rtlCol="0"/>
          <a:lstStyle>
            <a:lvl1pPr algn="r">
              <a:defRPr sz="1200"/>
            </a:lvl1pPr>
          </a:lstStyle>
          <a:p>
            <a:fld id="{2A59B530-A39E-4D06-B489-266015808DBB}" type="datetimeFigureOut">
              <a:rPr kumimoji="1" lang="ja-JP" altLang="en-US" smtClean="0"/>
              <a:pPr/>
              <a:t>2017/3/17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19" tIns="47109" rIns="94219" bIns="47109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219" tIns="47109" rIns="94219" bIns="4710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721106"/>
            <a:ext cx="3076363" cy="511731"/>
          </a:xfrm>
          <a:prstGeom prst="rect">
            <a:avLst/>
          </a:prstGeom>
        </p:spPr>
        <p:txBody>
          <a:bodyPr vert="horz" lIns="94219" tIns="47109" rIns="94219" bIns="47109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5" y="9721106"/>
            <a:ext cx="3076363" cy="511731"/>
          </a:xfrm>
          <a:prstGeom prst="rect">
            <a:avLst/>
          </a:prstGeom>
        </p:spPr>
        <p:txBody>
          <a:bodyPr vert="horz" lIns="94219" tIns="47109" rIns="94219" bIns="47109" rtlCol="0" anchor="b"/>
          <a:lstStyle>
            <a:lvl1pPr algn="r">
              <a:defRPr sz="1200"/>
            </a:lvl1pPr>
          </a:lstStyle>
          <a:p>
            <a:fld id="{F1BA77A7-DD70-4A6B-9974-7546CA73A3D1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192989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33"/>
          <p:cNvSpPr>
            <a:spLocks noChangeShapeType="1"/>
          </p:cNvSpPr>
          <p:nvPr userDrawn="1"/>
        </p:nvSpPr>
        <p:spPr bwMode="auto">
          <a:xfrm>
            <a:off x="0" y="2667000"/>
            <a:ext cx="867568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dirty="0"/>
          </a:p>
        </p:txBody>
      </p:sp>
      <p:pic>
        <p:nvPicPr>
          <p:cNvPr id="5" name="Picture 34" descr="Tagline_Colo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59613" y="252413"/>
            <a:ext cx="1858962" cy="80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35"/>
          <p:cNvSpPr txBox="1">
            <a:spLocks noChangeArrowheads="1"/>
          </p:cNvSpPr>
          <p:nvPr userDrawn="1"/>
        </p:nvSpPr>
        <p:spPr bwMode="white">
          <a:xfrm>
            <a:off x="6030632" y="6627339"/>
            <a:ext cx="3097212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71B5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kumimoji="0" lang="en-GB" altLang="ja-JP" sz="800" dirty="0" smtClean="0">
                <a:solidFill>
                  <a:srgbClr val="000000"/>
                </a:solidFill>
              </a:rPr>
              <a:t>© SEIKO EPSON CORPORATION 2016. All rights reserved.</a:t>
            </a:r>
          </a:p>
        </p:txBody>
      </p:sp>
      <p:sp>
        <p:nvSpPr>
          <p:cNvPr id="8" name="Text Box 45"/>
          <p:cNvSpPr txBox="1">
            <a:spLocks noChangeArrowheads="1"/>
          </p:cNvSpPr>
          <p:nvPr userDrawn="1"/>
        </p:nvSpPr>
        <p:spPr bwMode="auto">
          <a:xfrm>
            <a:off x="227013" y="6592888"/>
            <a:ext cx="1268296" cy="174851"/>
          </a:xfrm>
          <a:prstGeom prst="rect">
            <a:avLst/>
          </a:prstGeom>
          <a:solidFill>
            <a:srgbClr val="FFFFFF"/>
          </a:solidFill>
          <a:ln w="127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18000" bIns="1800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US" altLang="ja-JP" sz="900" b="1" dirty="0" smtClean="0">
                <a:solidFill>
                  <a:srgbClr val="FF0000"/>
                </a:solidFill>
                <a:latin typeface="Arial Narrow" pitchFamily="34" charset="0"/>
              </a:rPr>
              <a:t>SE Group Confidential</a:t>
            </a:r>
            <a:r>
              <a:rPr lang="ja-JP" altLang="en-US" sz="900" b="1" dirty="0" smtClean="0">
                <a:solidFill>
                  <a:srgbClr val="FF0000"/>
                </a:solidFill>
                <a:latin typeface="Arial Narrow" pitchFamily="34" charset="0"/>
              </a:rPr>
              <a:t>　</a:t>
            </a:r>
            <a:endParaRPr lang="en-US" altLang="ja-JP" sz="900" dirty="0" smtClean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4128" name="Rectangle 32"/>
          <p:cNvSpPr>
            <a:spLocks noGrp="1" noChangeArrowheads="1"/>
          </p:cNvSpPr>
          <p:nvPr>
            <p:ph type="ctrTitle" sz="quarter"/>
          </p:nvPr>
        </p:nvSpPr>
        <p:spPr>
          <a:xfrm>
            <a:off x="719138" y="1293813"/>
            <a:ext cx="7956550" cy="129540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10218B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pPr lvl="0"/>
            <a:r>
              <a:rPr lang="ja-JP" altLang="en-US" noProof="0" dirty="0" smtClean="0"/>
              <a:t>クリックしてタイトルを入力</a:t>
            </a:r>
            <a:br>
              <a:rPr lang="ja-JP" altLang="en-US" noProof="0" dirty="0" smtClean="0"/>
            </a:br>
            <a:r>
              <a:rPr lang="ja-JP" altLang="en-US" noProof="0" dirty="0" smtClean="0"/>
              <a:t>最大</a:t>
            </a:r>
            <a:r>
              <a:rPr lang="en-US" altLang="ja-JP" noProof="0" dirty="0" smtClean="0"/>
              <a:t>2</a:t>
            </a:r>
            <a:r>
              <a:rPr lang="ja-JP" altLang="en-US" noProof="0" dirty="0" smtClean="0"/>
              <a:t>行までに収める</a:t>
            </a:r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770676" y="4358053"/>
            <a:ext cx="7934325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chemeClr val="accent1"/>
              </a:buClr>
              <a:buSzPct val="110000"/>
              <a:buFont typeface="Wingdings" pitchFamily="2" charset="2"/>
              <a:buNone/>
            </a:pPr>
            <a:r>
              <a:rPr lang="en-US" altLang="ja-JP" sz="1800" kern="0" dirty="0" smtClean="0"/>
              <a:t>RS</a:t>
            </a:r>
            <a:r>
              <a:rPr lang="en-US" altLang="ja-JP" sz="1800" kern="0" baseline="0" dirty="0" smtClean="0"/>
              <a:t> Sales &amp; Marketing</a:t>
            </a:r>
            <a:endParaRPr lang="ja-JP" altLang="en-US" sz="1800" kern="0" dirty="0" smtClean="0"/>
          </a:p>
        </p:txBody>
      </p:sp>
      <p:pic>
        <p:nvPicPr>
          <p:cNvPr id="10" name="Picture 44" descr="社名ロゴ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2691" y="3958177"/>
            <a:ext cx="3168650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907273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848494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67513" y="157163"/>
            <a:ext cx="2197100" cy="630078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73038" y="157163"/>
            <a:ext cx="6442075" cy="630078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34938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043596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xmlns="" val="2537669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73038" y="636588"/>
            <a:ext cx="4319587" cy="58213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5025" y="636588"/>
            <a:ext cx="4319588" cy="58213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233698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808651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25886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030819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xmlns="" val="4080176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xmlns="" val="2126303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PT_0801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8"/>
          <p:cNvSpPr>
            <a:spLocks noChangeArrowheads="1"/>
          </p:cNvSpPr>
          <p:nvPr userDrawn="1"/>
        </p:nvSpPr>
        <p:spPr bwMode="auto">
          <a:xfrm>
            <a:off x="173038" y="6524625"/>
            <a:ext cx="8970962" cy="33337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ja-JP" altLang="en-US" dirty="0" smtClean="0"/>
          </a:p>
        </p:txBody>
      </p:sp>
      <p:sp>
        <p:nvSpPr>
          <p:cNvPr id="1028" name="Rectangle 9"/>
          <p:cNvSpPr>
            <a:spLocks noChangeArrowheads="1"/>
          </p:cNvSpPr>
          <p:nvPr userDrawn="1"/>
        </p:nvSpPr>
        <p:spPr bwMode="auto">
          <a:xfrm>
            <a:off x="8604250" y="6550025"/>
            <a:ext cx="51435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fld id="{745BAB2F-5F81-453A-83DC-57D271B676D4}" type="slidenum">
              <a:rPr kumimoji="0" lang="en-US" altLang="ja-JP" sz="1200" b="1" smtClean="0">
                <a:solidFill>
                  <a:srgbClr val="4D4D4D"/>
                </a:solidFill>
              </a:rPr>
              <a:pPr algn="ctr" eaLnBrk="1" hangingPunct="1">
                <a:defRPr/>
              </a:pPr>
              <a:t>‹#›</a:t>
            </a:fld>
            <a:endParaRPr kumimoji="0" lang="en-US" altLang="ja-JP" sz="1200" b="1" dirty="0" smtClean="0">
              <a:solidFill>
                <a:srgbClr val="4D4D4D"/>
              </a:solidFill>
            </a:endParaRPr>
          </a:p>
        </p:txBody>
      </p:sp>
      <p:sp>
        <p:nvSpPr>
          <p:cNvPr id="1029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57163"/>
            <a:ext cx="737711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30" name="Rectangle 11"/>
          <p:cNvSpPr>
            <a:spLocks noChangeArrowheads="1"/>
          </p:cNvSpPr>
          <p:nvPr userDrawn="1"/>
        </p:nvSpPr>
        <p:spPr bwMode="white">
          <a:xfrm>
            <a:off x="173038" y="620713"/>
            <a:ext cx="8970962" cy="59039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317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ja-JP" altLang="ja-JP" sz="2400" dirty="0" smtClean="0">
              <a:solidFill>
                <a:srgbClr val="180B79"/>
              </a:solidFill>
              <a:latin typeface="Times New Roman" pitchFamily="18" charset="0"/>
            </a:endParaRPr>
          </a:p>
        </p:txBody>
      </p:sp>
      <p:pic>
        <p:nvPicPr>
          <p:cNvPr id="1031" name="Picture 12" descr="Tagline_Color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74013" y="125413"/>
            <a:ext cx="990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3038" y="636588"/>
            <a:ext cx="8791575" cy="5821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3"/>
            <a:endParaRPr lang="en-US" altLang="ja-JP" smtClean="0"/>
          </a:p>
        </p:txBody>
      </p:sp>
      <p:sp>
        <p:nvSpPr>
          <p:cNvPr id="1033" name="Text Box 18"/>
          <p:cNvSpPr txBox="1">
            <a:spLocks noChangeArrowheads="1"/>
          </p:cNvSpPr>
          <p:nvPr userDrawn="1"/>
        </p:nvSpPr>
        <p:spPr bwMode="auto">
          <a:xfrm>
            <a:off x="227013" y="6592888"/>
            <a:ext cx="2040943" cy="174851"/>
          </a:xfrm>
          <a:prstGeom prst="rect">
            <a:avLst/>
          </a:prstGeom>
          <a:solidFill>
            <a:srgbClr val="FFFFFF"/>
          </a:solidFill>
          <a:ln w="127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18000" bIns="1800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US" altLang="ja-JP" sz="900" b="1" dirty="0" smtClean="0">
                <a:solidFill>
                  <a:srgbClr val="FF0000"/>
                </a:solidFill>
                <a:latin typeface="Arial Narrow" pitchFamily="34" charset="0"/>
              </a:rPr>
              <a:t>Subgroup Confidential</a:t>
            </a:r>
            <a:r>
              <a:rPr lang="ja-JP" altLang="en-US" sz="900" b="1" dirty="0" smtClean="0">
                <a:solidFill>
                  <a:srgbClr val="FF0000"/>
                </a:solidFill>
                <a:latin typeface="Arial Narrow" pitchFamily="34" charset="0"/>
              </a:rPr>
              <a:t>　 </a:t>
            </a:r>
            <a:r>
              <a:rPr lang="en-US" altLang="ja-JP" sz="900" dirty="0" smtClean="0">
                <a:solidFill>
                  <a:srgbClr val="FF0000"/>
                </a:solidFill>
                <a:latin typeface="Arial Narrow" pitchFamily="34" charset="0"/>
              </a:rPr>
              <a:t>Until</a:t>
            </a:r>
            <a:r>
              <a:rPr lang="ja-JP" altLang="en-US" sz="900" dirty="0" smtClean="0">
                <a:solidFill>
                  <a:srgbClr val="FF0000"/>
                </a:solidFill>
                <a:latin typeface="Arial Narrow" pitchFamily="34" charset="0"/>
              </a:rPr>
              <a:t>： </a:t>
            </a:r>
            <a:r>
              <a:rPr lang="en-US" altLang="ja-JP" sz="900" dirty="0" smtClean="0">
                <a:solidFill>
                  <a:srgbClr val="FF0000"/>
                </a:solidFill>
                <a:latin typeface="Arial Narrow" pitchFamily="34" charset="0"/>
              </a:rPr>
              <a:t>Permanent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accent1"/>
          </a:solidFill>
          <a:latin typeface="Arial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accent1"/>
          </a:solidFill>
          <a:latin typeface="Arial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accent1"/>
          </a:solidFill>
          <a:latin typeface="Arial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accent1"/>
          </a:solidFill>
          <a:latin typeface="Arial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400">
          <a:solidFill>
            <a:schemeClr val="accent1"/>
          </a:solidFill>
          <a:latin typeface="Arial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400">
          <a:solidFill>
            <a:schemeClr val="accent1"/>
          </a:solidFill>
          <a:latin typeface="Arial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400">
          <a:solidFill>
            <a:schemeClr val="accent1"/>
          </a:solidFill>
          <a:latin typeface="Arial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400">
          <a:solidFill>
            <a:schemeClr val="accent1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b="1" i="1" dirty="0" smtClean="0">
                <a:latin typeface="HelveticaNeueLT Std" pitchFamily="34" charset="0"/>
              </a:rPr>
              <a:t>产品特性</a:t>
            </a:r>
            <a:endParaRPr kumimoji="1" lang="ja-JP" altLang="en-US" b="1" i="1" dirty="0">
              <a:latin typeface="HelveticaNeueLT Std" pitchFamily="34" charset="0"/>
            </a:endParaRPr>
          </a:p>
        </p:txBody>
      </p:sp>
      <p:sp>
        <p:nvSpPr>
          <p:cNvPr id="4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3038" y="620688"/>
            <a:ext cx="8791575" cy="336847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ja-JP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Simple &amp; Reasonable</a:t>
            </a:r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简单</a:t>
            </a:r>
            <a:r>
              <a:rPr lang="en-US" altLang="zh-CN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&amp;</a:t>
            </a:r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低价</a:t>
            </a:r>
            <a:endParaRPr lang="en-US" altLang="zh-CN" sz="2400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在简单搬运市场容易体现其优势。</a:t>
            </a:r>
            <a:endParaRPr lang="en-US" altLang="ja-JP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　</a:t>
            </a:r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敲门砖</a:t>
            </a:r>
            <a:r>
              <a:rPr lang="en-US" altLang="zh-CN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/</a:t>
            </a:r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入门机型</a:t>
            </a:r>
            <a:endParaRPr lang="en-US" altLang="ja-JP" sz="2400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曾经因为自动化成本原因无法选择爱普机器人的项目</a:t>
            </a:r>
            <a:endParaRPr lang="en-US" altLang="zh-CN" sz="2400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ja-JP" sz="2400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en-US" altLang="ja-JP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现在请选择结构简单、通用性高的爱普生</a:t>
            </a:r>
            <a:r>
              <a:rPr lang="en-US" altLang="zh-CN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SCARA</a:t>
            </a:r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机器人</a:t>
            </a:r>
            <a:endParaRPr lang="en-US" altLang="ja-JP" sz="2400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60987" y="3789040"/>
            <a:ext cx="2254002" cy="2717591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7226771" y="185509"/>
            <a:ext cx="780983" cy="307777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14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NeueLT Std" pitchFamily="34" charset="0"/>
              </a:rPr>
              <a:t>Level 1</a:t>
            </a:r>
            <a:endParaRPr kumimoji="1" lang="ja-JP" altLang="en-US" sz="1400" b="1" i="1" dirty="0">
              <a:solidFill>
                <a:schemeClr val="tx1">
                  <a:lumMod val="65000"/>
                  <a:lumOff val="35000"/>
                </a:schemeClr>
              </a:solidFill>
              <a:latin typeface="HelveticaNeueLT S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139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b="1" i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产品优势</a:t>
            </a:r>
            <a:endParaRPr kumimoji="1" lang="ja-JP" altLang="en-US" b="1" i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3038" y="636588"/>
            <a:ext cx="8791575" cy="250438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易用性的</a:t>
            </a:r>
            <a:r>
              <a:rPr lang="en-US" altLang="zh-CN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大</a:t>
            </a:r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优势</a:t>
            </a:r>
            <a:endParaRPr lang="en-US" altLang="ja-JP" sz="2400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1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ja-JP" altLang="en-US" sz="2000" dirty="0" smtClean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zh-CN" altLang="en-US" sz="2000" dirty="0" smtClean="0">
                <a:latin typeface="宋体" panose="02010600030101010101" pitchFamily="2" charset="-122"/>
                <a:ea typeface="宋体" panose="02010600030101010101" pitchFamily="2" charset="-122"/>
              </a:rPr>
              <a:t>内置控制器（一体化）</a:t>
            </a:r>
            <a:r>
              <a:rPr lang="ja-JP" altLang="en-US" sz="2000" dirty="0" smtClean="0">
                <a:latin typeface="宋体" panose="02010600030101010101" pitchFamily="2" charset="-122"/>
                <a:ea typeface="宋体" panose="02010600030101010101" pitchFamily="2" charset="-122"/>
              </a:rPr>
              <a:t>      </a:t>
            </a:r>
            <a:r>
              <a:rPr lang="en-US" altLang="ja-JP" sz="2000" dirty="0" smtClean="0">
                <a:latin typeface="宋体" panose="02010600030101010101" pitchFamily="2" charset="-122"/>
                <a:ea typeface="宋体" panose="02010600030101010101" pitchFamily="2" charset="-122"/>
              </a:rPr>
              <a:t>-</a:t>
            </a:r>
            <a:r>
              <a:rPr lang="ja-JP" altLang="en-US" sz="2000" dirty="0" smtClean="0">
                <a:latin typeface="宋体" panose="02010600030101010101" pitchFamily="2" charset="-122"/>
                <a:ea typeface="宋体" panose="02010600030101010101" pitchFamily="2" charset="-122"/>
              </a:rPr>
              <a:t>　</a:t>
            </a:r>
            <a:r>
              <a:rPr lang="zh-CN" altLang="en-US" sz="2000" dirty="0">
                <a:solidFill>
                  <a:srgbClr val="0D3FD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节省空间，容易安装</a:t>
            </a:r>
            <a:endParaRPr lang="en-US" altLang="ja-JP" sz="2000" dirty="0">
              <a:solidFill>
                <a:srgbClr val="0D3FD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1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en-US" altLang="ja-JP" sz="2000" dirty="0" smtClean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zh-CN" altLang="en-US" sz="2000" dirty="0" smtClean="0">
                <a:latin typeface="宋体" panose="02010600030101010101" pitchFamily="2" charset="-122"/>
                <a:ea typeface="宋体" panose="02010600030101010101" pitchFamily="2" charset="-122"/>
              </a:rPr>
              <a:t>免电池的马达单元</a:t>
            </a:r>
            <a:r>
              <a:rPr lang="ja-JP" altLang="en-US" sz="2000" dirty="0" smtClean="0">
                <a:latin typeface="宋体" panose="02010600030101010101" pitchFamily="2" charset="-122"/>
                <a:ea typeface="宋体" panose="02010600030101010101" pitchFamily="2" charset="-122"/>
              </a:rPr>
              <a:t>          </a:t>
            </a:r>
            <a:r>
              <a:rPr lang="en-US" altLang="ja-JP" sz="2000" dirty="0">
                <a:solidFill>
                  <a:srgbClr val="0D3FD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-  </a:t>
            </a:r>
            <a:r>
              <a:rPr lang="zh-CN" altLang="en-US" sz="2000" dirty="0">
                <a:solidFill>
                  <a:srgbClr val="0D3FD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大幅削减运行成本</a:t>
            </a:r>
            <a:endParaRPr lang="en-US" altLang="ja-JP" sz="2000" dirty="0">
              <a:solidFill>
                <a:srgbClr val="0D3FD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1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en-US" altLang="ja-JP" sz="2000" dirty="0" smtClean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手</a:t>
            </a:r>
            <a:r>
              <a:rPr lang="zh-CN" altLang="en-US" sz="2000" dirty="0" smtClean="0">
                <a:latin typeface="宋体" panose="02010600030101010101" pitchFamily="2" charset="-122"/>
                <a:ea typeface="宋体" panose="02010600030101010101" pitchFamily="2" charset="-122"/>
              </a:rPr>
              <a:t>部</a:t>
            </a:r>
            <a:r>
              <a:rPr lang="en-US" altLang="ja-JP" sz="2000" dirty="0" smtClean="0">
                <a:latin typeface="宋体" panose="02010600030101010101" pitchFamily="2" charset="-122"/>
                <a:ea typeface="宋体" panose="02010600030101010101" pitchFamily="2" charset="-122"/>
              </a:rPr>
              <a:t>I/O </a:t>
            </a:r>
            <a:r>
              <a:rPr lang="en-US" altLang="ja-JP" sz="2000" dirty="0">
                <a:latin typeface="宋体" panose="02010600030101010101" pitchFamily="2" charset="-122"/>
                <a:ea typeface="宋体" panose="02010600030101010101" pitchFamily="2" charset="-122"/>
              </a:rPr>
              <a:t>&amp; </a:t>
            </a:r>
            <a:r>
              <a:rPr lang="zh-CN" altLang="en-US" sz="2000" dirty="0" smtClean="0">
                <a:latin typeface="宋体" panose="02010600030101010101" pitchFamily="2" charset="-122"/>
                <a:ea typeface="宋体" panose="02010600030101010101" pitchFamily="2" charset="-122"/>
              </a:rPr>
              <a:t>短导线管</a:t>
            </a:r>
            <a:r>
              <a:rPr lang="en-US" altLang="zh-CN" sz="2000" dirty="0" smtClean="0">
                <a:latin typeface="宋体" panose="02010600030101010101" pitchFamily="2" charset="-122"/>
                <a:ea typeface="宋体" panose="02010600030101010101" pitchFamily="2" charset="-122"/>
              </a:rPr>
              <a:t>	</a:t>
            </a:r>
            <a:r>
              <a:rPr lang="en-US" altLang="ja-JP" sz="2000" dirty="0" smtClean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ja-JP" altLang="en-US" sz="2000" dirty="0" smtClean="0">
                <a:latin typeface="宋体" panose="02010600030101010101" pitchFamily="2" charset="-122"/>
                <a:ea typeface="宋体" panose="02010600030101010101" pitchFamily="2" charset="-122"/>
              </a:rPr>
              <a:t>   </a:t>
            </a:r>
            <a:r>
              <a:rPr lang="en-US" altLang="ja-JP" sz="2000" dirty="0" smtClean="0">
                <a:latin typeface="宋体" panose="02010600030101010101" pitchFamily="2" charset="-122"/>
                <a:ea typeface="宋体" panose="02010600030101010101" pitchFamily="2" charset="-122"/>
              </a:rPr>
              <a:t>-  </a:t>
            </a:r>
            <a:r>
              <a:rPr lang="zh-CN" altLang="en-US" sz="2000" dirty="0" smtClean="0">
                <a:solidFill>
                  <a:srgbClr val="0D3FD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便于内外的布线</a:t>
            </a:r>
            <a:endParaRPr lang="en-US" altLang="ja-JP" sz="2000" dirty="0" smtClean="0">
              <a:solidFill>
                <a:srgbClr val="0D3FD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1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en-US" altLang="ja-JP" sz="2000" dirty="0" smtClean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zh-CN" altLang="en-US" sz="2000" dirty="0" smtClean="0">
                <a:latin typeface="宋体" panose="02010600030101010101" pitchFamily="2" charset="-122"/>
                <a:ea typeface="宋体" panose="02010600030101010101" pitchFamily="2" charset="-122"/>
              </a:rPr>
              <a:t>宽电压支持，可用于</a:t>
            </a:r>
            <a:r>
              <a:rPr lang="en-US" altLang="ja-JP" sz="2000" dirty="0" smtClean="0">
                <a:latin typeface="宋体" panose="02010600030101010101" pitchFamily="2" charset="-122"/>
                <a:ea typeface="宋体" panose="02010600030101010101" pitchFamily="2" charset="-122"/>
              </a:rPr>
              <a:t>AC100V~AC240V</a:t>
            </a:r>
            <a:r>
              <a:rPr lang="ja-JP" altLang="en-US" sz="2000" dirty="0" smtClean="0"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en-US" altLang="ja-JP" sz="2000" dirty="0" smtClean="0">
                <a:latin typeface="宋体" panose="02010600030101010101" pitchFamily="2" charset="-122"/>
                <a:ea typeface="宋体" panose="02010600030101010101" pitchFamily="2" charset="-122"/>
              </a:rPr>
              <a:t>-  </a:t>
            </a:r>
            <a:r>
              <a:rPr lang="zh-CN" altLang="en-US" sz="2000" dirty="0">
                <a:solidFill>
                  <a:srgbClr val="0D3FD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节能，对供电环境要求低</a:t>
            </a:r>
            <a:endParaRPr lang="en-US" altLang="ja-JP" sz="2000" dirty="0">
              <a:solidFill>
                <a:srgbClr val="0D3FD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7226771" y="185509"/>
            <a:ext cx="780983" cy="307777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14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NeueLT Std" pitchFamily="34" charset="0"/>
              </a:rPr>
              <a:t>Level 1</a:t>
            </a:r>
            <a:endParaRPr kumimoji="1" lang="ja-JP" altLang="en-US" sz="1400" b="1" i="1" dirty="0">
              <a:solidFill>
                <a:schemeClr val="tx1">
                  <a:lumMod val="65000"/>
                  <a:lumOff val="35000"/>
                </a:schemeClr>
              </a:solidFill>
              <a:latin typeface="HelveticaNeueLT S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839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>
                <a:latin typeface="宋体" panose="02010600030101010101" pitchFamily="2" charset="-122"/>
                <a:ea typeface="宋体" panose="02010600030101010101" pitchFamily="2" charset="-122"/>
              </a:rPr>
              <a:t>外观</a:t>
            </a:r>
            <a:endParaRPr kumimoji="1" lang="ja-JP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37" name="グループ化 36"/>
          <p:cNvGrpSpPr/>
          <p:nvPr/>
        </p:nvGrpSpPr>
        <p:grpSpPr>
          <a:xfrm>
            <a:off x="5527723" y="1664895"/>
            <a:ext cx="3005978" cy="3847165"/>
            <a:chOff x="5208984" y="1713157"/>
            <a:chExt cx="3005978" cy="3847165"/>
          </a:xfrm>
        </p:grpSpPr>
        <p:pic>
          <p:nvPicPr>
            <p:cNvPr id="6" name="図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9167" t="9167" r="27917" b="10972"/>
            <a:stretch/>
          </p:blipFill>
          <p:spPr>
            <a:xfrm>
              <a:off x="5208984" y="2157885"/>
              <a:ext cx="3005978" cy="3402437"/>
            </a:xfrm>
            <a:prstGeom prst="rect">
              <a:avLst/>
            </a:prstGeom>
          </p:spPr>
        </p:pic>
        <p:sp>
          <p:nvSpPr>
            <p:cNvPr id="7" name="正方形/長方形 6"/>
            <p:cNvSpPr/>
            <p:nvPr/>
          </p:nvSpPr>
          <p:spPr>
            <a:xfrm>
              <a:off x="6427293" y="1713157"/>
              <a:ext cx="168507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dirty="0" smtClean="0">
                  <a:latin typeface="宋体" panose="02010600030101010101" pitchFamily="2" charset="-122"/>
                  <a:ea typeface="宋体" panose="02010600030101010101" pitchFamily="2" charset="-122"/>
                </a:rPr>
                <a:t>控制器状态</a:t>
              </a:r>
              <a:r>
                <a:rPr lang="en-US" altLang="ja-JP" dirty="0" smtClean="0">
                  <a:latin typeface="宋体" panose="02010600030101010101" pitchFamily="2" charset="-122"/>
                  <a:ea typeface="宋体" panose="02010600030101010101" pitchFamily="2" charset="-122"/>
                </a:rPr>
                <a:t>LED</a:t>
              </a:r>
              <a:endParaRPr lang="en-US" altLang="ja-JP"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cxnSp>
          <p:nvCxnSpPr>
            <p:cNvPr id="8" name="直線コネクタ 7"/>
            <p:cNvCxnSpPr>
              <a:stCxn id="7" idx="2"/>
            </p:cNvCxnSpPr>
            <p:nvPr/>
          </p:nvCxnSpPr>
          <p:spPr>
            <a:xfrm>
              <a:off x="7269832" y="2082489"/>
              <a:ext cx="367805" cy="113841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グループ化 37"/>
          <p:cNvGrpSpPr/>
          <p:nvPr/>
        </p:nvGrpSpPr>
        <p:grpSpPr>
          <a:xfrm>
            <a:off x="775868" y="1733057"/>
            <a:ext cx="4751855" cy="4028366"/>
            <a:chOff x="683568" y="1870608"/>
            <a:chExt cx="4751855" cy="4028366"/>
          </a:xfrm>
        </p:grpSpPr>
        <p:pic>
          <p:nvPicPr>
            <p:cNvPr id="5" name="図 4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9688" t="9445" r="17187" b="11111"/>
            <a:stretch/>
          </p:blipFill>
          <p:spPr>
            <a:xfrm>
              <a:off x="901924" y="2276872"/>
              <a:ext cx="3528392" cy="3330429"/>
            </a:xfrm>
            <a:prstGeom prst="rect">
              <a:avLst/>
            </a:prstGeom>
          </p:spPr>
        </p:pic>
        <p:sp>
          <p:nvSpPr>
            <p:cNvPr id="17" name="正方形/長方形 16"/>
            <p:cNvSpPr/>
            <p:nvPr/>
          </p:nvSpPr>
          <p:spPr>
            <a:xfrm>
              <a:off x="3578746" y="1907540"/>
              <a:ext cx="110799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dirty="0" smtClean="0">
                  <a:latin typeface="宋体" panose="02010600030101010101" pitchFamily="2" charset="-122"/>
                  <a:ea typeface="宋体" panose="02010600030101010101" pitchFamily="2" charset="-122"/>
                </a:rPr>
                <a:t>电源模块</a:t>
              </a:r>
              <a:endParaRPr lang="en-US" altLang="ja-JP"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4558260" y="5529642"/>
              <a:ext cx="87716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dirty="0" smtClean="0">
                  <a:latin typeface="宋体" panose="02010600030101010101" pitchFamily="2" charset="-122"/>
                  <a:ea typeface="宋体" panose="02010600030101010101" pitchFamily="2" charset="-122"/>
                </a:rPr>
                <a:t>控制器</a:t>
              </a:r>
              <a:endParaRPr lang="en-US" altLang="ja-JP"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4644008" y="4821658"/>
              <a:ext cx="64633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dirty="0" smtClean="0">
                  <a:latin typeface="宋体" panose="02010600030101010101" pitchFamily="2" charset="-122"/>
                  <a:ea typeface="宋体" panose="02010600030101010101" pitchFamily="2" charset="-122"/>
                </a:rPr>
                <a:t>背板</a:t>
              </a:r>
              <a:endParaRPr lang="en-US" altLang="ja-JP"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683568" y="1870608"/>
              <a:ext cx="110799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dirty="0" smtClean="0">
                  <a:latin typeface="宋体" panose="02010600030101010101" pitchFamily="2" charset="-122"/>
                  <a:ea typeface="宋体" panose="02010600030101010101" pitchFamily="2" charset="-122"/>
                </a:rPr>
                <a:t>顶部面板</a:t>
              </a:r>
              <a:endParaRPr lang="en-US" altLang="ja-JP"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cxnSp>
          <p:nvCxnSpPr>
            <p:cNvPr id="22" name="直線コネクタ 21"/>
            <p:cNvCxnSpPr/>
            <p:nvPr/>
          </p:nvCxnSpPr>
          <p:spPr>
            <a:xfrm flipH="1">
              <a:off x="3851921" y="2276872"/>
              <a:ext cx="408554" cy="144016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>
              <a:off x="1187624" y="2239940"/>
              <a:ext cx="648072" cy="97303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/>
            <p:cNvCxnSpPr>
              <a:endCxn id="20" idx="1"/>
            </p:cNvCxnSpPr>
            <p:nvPr/>
          </p:nvCxnSpPr>
          <p:spPr>
            <a:xfrm>
              <a:off x="4321898" y="5006324"/>
              <a:ext cx="32211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/>
            <p:cNvCxnSpPr>
              <a:endCxn id="19" idx="1"/>
            </p:cNvCxnSpPr>
            <p:nvPr/>
          </p:nvCxnSpPr>
          <p:spPr>
            <a:xfrm>
              <a:off x="3766173" y="5190990"/>
              <a:ext cx="792087" cy="52331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テキスト ボックス 39"/>
          <p:cNvSpPr txBox="1"/>
          <p:nvPr/>
        </p:nvSpPr>
        <p:spPr>
          <a:xfrm>
            <a:off x="198426" y="622429"/>
            <a:ext cx="9364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i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kumimoji="1" lang="en-US" altLang="ja-JP" sz="4800" b="1" i="1" dirty="0" smtClean="0">
                <a:solidFill>
                  <a:srgbClr val="0D3FD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T3</a:t>
            </a:r>
            <a:endParaRPr kumimoji="1" lang="ja-JP" altLang="en-US" sz="4800" b="1" i="1" dirty="0">
              <a:solidFill>
                <a:srgbClr val="0D3FD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84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b="1" i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顶部面板详情</a:t>
            </a:r>
            <a:endParaRPr kumimoji="1" lang="ja-JP" altLang="en-US" b="1" i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4350" y="1124744"/>
            <a:ext cx="8113713" cy="493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正方形/長方形 6"/>
          <p:cNvSpPr/>
          <p:nvPr/>
        </p:nvSpPr>
        <p:spPr>
          <a:xfrm>
            <a:off x="179512" y="692696"/>
            <a:ext cx="30700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latin typeface="宋体" panose="02010600030101010101" pitchFamily="2" charset="-122"/>
                <a:ea typeface="宋体" panose="02010600030101010101" pitchFamily="2" charset="-122"/>
              </a:rPr>
              <a:t>气管接头</a:t>
            </a:r>
            <a:r>
              <a:rPr lang="en-US" altLang="ja-JP" dirty="0">
                <a:latin typeface="宋体" panose="02010600030101010101" pitchFamily="2" charset="-122"/>
                <a:ea typeface="宋体" panose="02010600030101010101" pitchFamily="2" charset="-122"/>
              </a:rPr>
              <a:t>(Φ4×1, Φ6×2 )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971600" y="1062028"/>
            <a:ext cx="1224136" cy="143086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1475656" y="4797152"/>
            <a:ext cx="2608406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latin typeface="宋体" panose="02010600030101010101" pitchFamily="2" charset="-122"/>
                <a:ea typeface="宋体" panose="02010600030101010101" pitchFamily="2" charset="-122"/>
              </a:rPr>
              <a:t>手部</a:t>
            </a:r>
            <a:r>
              <a:rPr lang="en-US" altLang="ja-JP" dirty="0" smtClean="0">
                <a:latin typeface="宋体" panose="02010600030101010101" pitchFamily="2" charset="-122"/>
                <a:ea typeface="宋体" panose="02010600030101010101" pitchFamily="2" charset="-122"/>
              </a:rPr>
              <a:t>I/O</a:t>
            </a:r>
          </a:p>
          <a:p>
            <a:r>
              <a:rPr lang="en-US" altLang="ja-JP" dirty="0" smtClean="0">
                <a:latin typeface="宋体" panose="02010600030101010101" pitchFamily="2" charset="-122"/>
                <a:ea typeface="宋体" panose="02010600030101010101" pitchFamily="2" charset="-122"/>
              </a:rPr>
              <a:t>   IN  </a:t>
            </a:r>
            <a:r>
              <a:rPr lang="en-US" altLang="ja-JP" dirty="0">
                <a:latin typeface="宋体" panose="02010600030101010101" pitchFamily="2" charset="-122"/>
                <a:ea typeface="宋体" panose="02010600030101010101" pitchFamily="2" charset="-122"/>
              </a:rPr>
              <a:t>:  6</a:t>
            </a:r>
          </a:p>
          <a:p>
            <a:r>
              <a:rPr lang="en-US" altLang="ja-JP" dirty="0" smtClean="0">
                <a:latin typeface="宋体" panose="02010600030101010101" pitchFamily="2" charset="-122"/>
                <a:ea typeface="宋体" panose="02010600030101010101" pitchFamily="2" charset="-122"/>
              </a:rPr>
              <a:t>   OUT </a:t>
            </a:r>
            <a:r>
              <a:rPr lang="en-US" altLang="ja-JP" dirty="0">
                <a:latin typeface="宋体" panose="02010600030101010101" pitchFamily="2" charset="-122"/>
                <a:ea typeface="宋体" panose="02010600030101010101" pitchFamily="2" charset="-122"/>
              </a:rPr>
              <a:t>:  4</a:t>
            </a:r>
          </a:p>
          <a:p>
            <a:r>
              <a:rPr lang="en-US" altLang="ja-JP" dirty="0" smtClean="0">
                <a:latin typeface="宋体" panose="02010600030101010101" pitchFamily="2" charset="-122"/>
                <a:ea typeface="宋体" panose="02010600030101010101" pitchFamily="2" charset="-122"/>
              </a:rPr>
              <a:t>   INCOM </a:t>
            </a:r>
            <a:r>
              <a:rPr lang="en-US" altLang="ja-JP" dirty="0">
                <a:latin typeface="宋体" panose="02010600030101010101" pitchFamily="2" charset="-122"/>
                <a:ea typeface="宋体" panose="02010600030101010101" pitchFamily="2" charset="-122"/>
              </a:rPr>
              <a:t>/ OUTCOM</a:t>
            </a:r>
          </a:p>
          <a:p>
            <a:r>
              <a:rPr lang="en-US" altLang="ja-JP" dirty="0" smtClean="0">
                <a:latin typeface="宋体" panose="02010600030101010101" pitchFamily="2" charset="-122"/>
                <a:ea typeface="宋体" panose="02010600030101010101" pitchFamily="2" charset="-122"/>
              </a:rPr>
              <a:t>   24V </a:t>
            </a:r>
            <a:r>
              <a:rPr lang="en-US" altLang="ja-JP" dirty="0">
                <a:latin typeface="宋体" panose="02010600030101010101" pitchFamily="2" charset="-122"/>
                <a:ea typeface="宋体" panose="02010600030101010101" pitchFamily="2" charset="-122"/>
              </a:rPr>
              <a:t>/ GND (~500mA</a:t>
            </a:r>
            <a:r>
              <a:rPr lang="en-US" altLang="ja-JP" dirty="0" smtClean="0"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endParaRPr lang="ja-JP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 flipV="1">
            <a:off x="2123728" y="2780928"/>
            <a:ext cx="723888" cy="201622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正方形/長方形 18"/>
          <p:cNvSpPr/>
          <p:nvPr/>
        </p:nvSpPr>
        <p:spPr>
          <a:xfrm>
            <a:off x="1763688" y="1331476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latin typeface="宋体" panose="02010600030101010101" pitchFamily="2" charset="-122"/>
                <a:ea typeface="宋体" panose="02010600030101010101" pitchFamily="2" charset="-122"/>
              </a:rPr>
              <a:t>刹车释放按钮</a:t>
            </a:r>
            <a:endParaRPr lang="en-US" altLang="ja-JP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cxnSp>
        <p:nvCxnSpPr>
          <p:cNvPr id="21" name="直線コネクタ 20"/>
          <p:cNvCxnSpPr/>
          <p:nvPr/>
        </p:nvCxnSpPr>
        <p:spPr>
          <a:xfrm>
            <a:off x="2525878" y="1771075"/>
            <a:ext cx="0" cy="86583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7210741" y="185509"/>
            <a:ext cx="813043" cy="307777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14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Level 1</a:t>
            </a:r>
            <a:endParaRPr kumimoji="1" lang="ja-JP" altLang="en-US" sz="1400" b="1" i="1" dirty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381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b="1" i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背板详情</a:t>
            </a:r>
            <a:endParaRPr kumimoji="1" lang="ja-JP" altLang="en-US" b="1" i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83269" y="751198"/>
            <a:ext cx="2376264" cy="5760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622863" y="1346284"/>
            <a:ext cx="14798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latin typeface="宋体" panose="02010600030101010101" pitchFamily="2" charset="-122"/>
                <a:ea typeface="宋体" panose="02010600030101010101" pitchFamily="2" charset="-122"/>
              </a:rPr>
              <a:t>示教器接口</a:t>
            </a:r>
            <a:endParaRPr lang="en-US" altLang="zh-CN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ja-JP" dirty="0" smtClean="0">
                <a:latin typeface="宋体" panose="02010600030101010101" pitchFamily="2" charset="-122"/>
                <a:ea typeface="宋体" panose="02010600030101010101" pitchFamily="2" charset="-122"/>
              </a:rPr>
              <a:t>(TP2/TP3</a:t>
            </a:r>
            <a:r>
              <a:rPr lang="zh-CN" altLang="en-US" dirty="0" smtClean="0">
                <a:latin typeface="宋体" panose="02010600030101010101" pitchFamily="2" charset="-122"/>
                <a:ea typeface="宋体" panose="02010600030101010101" pitchFamily="2" charset="-122"/>
              </a:rPr>
              <a:t>用</a:t>
            </a:r>
            <a:r>
              <a:rPr lang="en-US" altLang="ja-JP" dirty="0" smtClean="0"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endParaRPr lang="en-US" altLang="ja-JP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713277" y="3258395"/>
            <a:ext cx="2492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latin typeface="宋体" panose="02010600030101010101" pitchFamily="2" charset="-122"/>
                <a:ea typeface="宋体" panose="02010600030101010101" pitchFamily="2" charset="-122"/>
              </a:rPr>
              <a:t>复位按钮</a:t>
            </a:r>
            <a:r>
              <a:rPr lang="en-US" altLang="ja-JP" dirty="0" smtClean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en-US" dirty="0" smtClean="0">
                <a:latin typeface="宋体" panose="02010600030101010101" pitchFamily="2" charset="-122"/>
                <a:ea typeface="宋体" panose="02010600030101010101" pitchFamily="2" charset="-122"/>
              </a:rPr>
              <a:t>长按可重启</a:t>
            </a:r>
            <a:r>
              <a:rPr lang="en-US" altLang="ja-JP" dirty="0" smtClean="0"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endParaRPr lang="en-US" altLang="ja-JP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679344" y="3601792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latin typeface="宋体" panose="02010600030101010101" pitchFamily="2" charset="-122"/>
                <a:ea typeface="宋体" panose="02010600030101010101" pitchFamily="2" charset="-122"/>
              </a:rPr>
              <a:t>备份用接口</a:t>
            </a:r>
            <a:endParaRPr lang="en-US" altLang="ja-JP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684091" y="3987263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latin typeface="宋体" panose="02010600030101010101" pitchFamily="2" charset="-122"/>
                <a:ea typeface="宋体" panose="02010600030101010101" pitchFamily="2" charset="-122"/>
              </a:rPr>
              <a:t>PC</a:t>
            </a:r>
            <a:r>
              <a:rPr lang="zh-CN" altLang="en-US" dirty="0" smtClean="0">
                <a:latin typeface="宋体" panose="02010600030101010101" pitchFamily="2" charset="-122"/>
                <a:ea typeface="宋体" panose="02010600030101010101" pitchFamily="2" charset="-122"/>
              </a:rPr>
              <a:t>接口</a:t>
            </a:r>
            <a:endParaRPr lang="en-US" altLang="ja-JP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738973" y="4377480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latin typeface="宋体" panose="02010600030101010101" pitchFamily="2" charset="-122"/>
                <a:ea typeface="宋体" panose="02010600030101010101" pitchFamily="2" charset="-122"/>
              </a:rPr>
              <a:t>网线接口</a:t>
            </a:r>
            <a:endParaRPr lang="en-US" altLang="ja-JP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738973" y="5651956"/>
            <a:ext cx="13516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latin typeface="宋体" panose="02010600030101010101" pitchFamily="2" charset="-122"/>
                <a:ea typeface="宋体" panose="02010600030101010101" pitchFamily="2" charset="-122"/>
              </a:rPr>
              <a:t>选件插槽</a:t>
            </a:r>
            <a:r>
              <a:rPr lang="en-US" altLang="ja-JP" dirty="0" smtClean="0">
                <a:latin typeface="宋体" panose="02010600030101010101" pitchFamily="2" charset="-122"/>
                <a:ea typeface="宋体" panose="02010600030101010101" pitchFamily="2" charset="-122"/>
              </a:rPr>
              <a:t>x1</a:t>
            </a:r>
            <a:endParaRPr lang="en-US" altLang="ja-JP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206356" y="5300810"/>
            <a:ext cx="15696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latin typeface="宋体" panose="02010600030101010101" pitchFamily="2" charset="-122"/>
                <a:ea typeface="宋体" panose="02010600030101010101" pitchFamily="2" charset="-122"/>
              </a:rPr>
              <a:t>电源</a:t>
            </a:r>
            <a:endParaRPr lang="en-US" altLang="ja-JP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ja-JP" dirty="0" smtClean="0">
                <a:latin typeface="宋体" panose="02010600030101010101" pitchFamily="2" charset="-122"/>
                <a:ea typeface="宋体" panose="02010600030101010101" pitchFamily="2" charset="-122"/>
              </a:rPr>
              <a:t>AC100V</a:t>
            </a:r>
            <a:r>
              <a:rPr lang="ja-JP" altLang="en-US" dirty="0" smtClean="0">
                <a:latin typeface="宋体" panose="02010600030101010101" pitchFamily="2" charset="-122"/>
                <a:ea typeface="宋体" panose="02010600030101010101" pitchFamily="2" charset="-122"/>
              </a:rPr>
              <a:t>～</a:t>
            </a:r>
            <a:r>
              <a:rPr lang="en-US" altLang="ja-JP" dirty="0" smtClean="0">
                <a:latin typeface="宋体" panose="02010600030101010101" pitchFamily="2" charset="-122"/>
                <a:ea typeface="宋体" panose="02010600030101010101" pitchFamily="2" charset="-122"/>
              </a:rPr>
              <a:t>240V</a:t>
            </a:r>
            <a:endParaRPr lang="en-US" altLang="ja-JP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899448" y="4356595"/>
            <a:ext cx="22621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latin typeface="宋体" panose="02010600030101010101" pitchFamily="2" charset="-122"/>
                <a:ea typeface="宋体" panose="02010600030101010101" pitchFamily="2" charset="-122"/>
              </a:rPr>
              <a:t>气管接头</a:t>
            </a:r>
            <a:endParaRPr lang="en-US" altLang="zh-CN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ja-JP" dirty="0" smtClean="0">
                <a:latin typeface="宋体" panose="02010600030101010101" pitchFamily="2" charset="-122"/>
                <a:ea typeface="宋体" panose="02010600030101010101" pitchFamily="2" charset="-122"/>
              </a:rPr>
              <a:t>Dia.4 x1, Dia.6 x2</a:t>
            </a:r>
            <a:endParaRPr lang="en-US" altLang="ja-JP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738973" y="2889063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latin typeface="宋体" panose="02010600030101010101" pitchFamily="2" charset="-122"/>
                <a:ea typeface="宋体" panose="02010600030101010101" pitchFamily="2" charset="-122"/>
              </a:rPr>
              <a:t>急停接头</a:t>
            </a:r>
            <a:endParaRPr lang="en-US" altLang="ja-JP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738973" y="4746812"/>
            <a:ext cx="110799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latin typeface="宋体" panose="02010600030101010101" pitchFamily="2" charset="-122"/>
                <a:ea typeface="宋体" panose="02010600030101010101" pitchFamily="2" charset="-122"/>
              </a:rPr>
              <a:t>用户</a:t>
            </a:r>
            <a:r>
              <a:rPr lang="en-US" altLang="ja-JP" dirty="0" smtClean="0">
                <a:latin typeface="宋体" panose="02010600030101010101" pitchFamily="2" charset="-122"/>
                <a:ea typeface="宋体" panose="02010600030101010101" pitchFamily="2" charset="-122"/>
              </a:rPr>
              <a:t>I/O </a:t>
            </a:r>
          </a:p>
          <a:p>
            <a:r>
              <a:rPr lang="en-US" altLang="ja-JP" dirty="0" smtClean="0">
                <a:latin typeface="宋体" panose="02010600030101010101" pitchFamily="2" charset="-122"/>
                <a:ea typeface="宋体" panose="02010600030101010101" pitchFamily="2" charset="-122"/>
              </a:rPr>
              <a:t>  IN:18</a:t>
            </a:r>
          </a:p>
          <a:p>
            <a:r>
              <a:rPr lang="en-US" altLang="ja-JP" dirty="0" smtClean="0">
                <a:latin typeface="宋体" panose="02010600030101010101" pitchFamily="2" charset="-122"/>
                <a:ea typeface="宋体" panose="02010600030101010101" pitchFamily="2" charset="-122"/>
              </a:rPr>
              <a:t>  OUT:12</a:t>
            </a:r>
            <a:endParaRPr lang="en-US" altLang="ja-JP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cxnSp>
        <p:nvCxnSpPr>
          <p:cNvPr id="16" name="直線コネクタ 15"/>
          <p:cNvCxnSpPr>
            <a:stCxn id="6" idx="3"/>
          </p:cNvCxnSpPr>
          <p:nvPr/>
        </p:nvCxnSpPr>
        <p:spPr>
          <a:xfrm>
            <a:off x="2102755" y="1669450"/>
            <a:ext cx="1961607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stCxn id="14" idx="1"/>
          </p:cNvCxnSpPr>
          <p:nvPr/>
        </p:nvCxnSpPr>
        <p:spPr>
          <a:xfrm flipH="1">
            <a:off x="4784443" y="3073729"/>
            <a:ext cx="954530" cy="52806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>
            <a:stCxn id="7" idx="1"/>
          </p:cNvCxnSpPr>
          <p:nvPr/>
        </p:nvCxnSpPr>
        <p:spPr>
          <a:xfrm flipH="1">
            <a:off x="5144483" y="3443061"/>
            <a:ext cx="568794" cy="34339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stCxn id="8" idx="1"/>
          </p:cNvCxnSpPr>
          <p:nvPr/>
        </p:nvCxnSpPr>
        <p:spPr>
          <a:xfrm flipH="1">
            <a:off x="5144484" y="3786458"/>
            <a:ext cx="534860" cy="2008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>
            <a:stCxn id="9" idx="1"/>
          </p:cNvCxnSpPr>
          <p:nvPr/>
        </p:nvCxnSpPr>
        <p:spPr>
          <a:xfrm flipH="1">
            <a:off x="5144483" y="4171929"/>
            <a:ext cx="539608" cy="18466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>
            <a:stCxn id="10" idx="1"/>
          </p:cNvCxnSpPr>
          <p:nvPr/>
        </p:nvCxnSpPr>
        <p:spPr>
          <a:xfrm flipH="1">
            <a:off x="5144483" y="4562146"/>
            <a:ext cx="594490" cy="9099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>
            <a:stCxn id="11" idx="1"/>
          </p:cNvCxnSpPr>
          <p:nvPr/>
        </p:nvCxnSpPr>
        <p:spPr>
          <a:xfrm flipH="1">
            <a:off x="5076057" y="5836622"/>
            <a:ext cx="66291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1" name="直線コネクタ 2050"/>
          <p:cNvCxnSpPr/>
          <p:nvPr/>
        </p:nvCxnSpPr>
        <p:spPr>
          <a:xfrm flipH="1">
            <a:off x="4784444" y="4931479"/>
            <a:ext cx="1011692" cy="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4" name="左中かっこ 2053"/>
          <p:cNvSpPr/>
          <p:nvPr/>
        </p:nvSpPr>
        <p:spPr>
          <a:xfrm>
            <a:off x="3600937" y="4056647"/>
            <a:ext cx="216024" cy="1128881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cxnSp>
        <p:nvCxnSpPr>
          <p:cNvPr id="2056" name="直線コネクタ 2055"/>
          <p:cNvCxnSpPr>
            <a:stCxn id="12" idx="3"/>
          </p:cNvCxnSpPr>
          <p:nvPr/>
        </p:nvCxnSpPr>
        <p:spPr>
          <a:xfrm>
            <a:off x="2776016" y="5623976"/>
            <a:ext cx="128834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8" name="直線コネクタ 2057"/>
          <p:cNvCxnSpPr/>
          <p:nvPr/>
        </p:nvCxnSpPr>
        <p:spPr>
          <a:xfrm flipH="1">
            <a:off x="2989217" y="4621087"/>
            <a:ext cx="53757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/>
          <p:cNvSpPr txBox="1"/>
          <p:nvPr/>
        </p:nvSpPr>
        <p:spPr>
          <a:xfrm>
            <a:off x="7210741" y="185509"/>
            <a:ext cx="813043" cy="307777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14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Level 1</a:t>
            </a:r>
            <a:endParaRPr kumimoji="1" lang="ja-JP" altLang="en-US" sz="1400" b="1" i="1" dirty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10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b="1" i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参数表</a:t>
            </a:r>
            <a:endParaRPr kumimoji="1" lang="ja-JP" altLang="en-US" b="1" i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210741" y="185509"/>
            <a:ext cx="813043" cy="307777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14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Level 1</a:t>
            </a:r>
            <a:endParaRPr kumimoji="1" lang="ja-JP" altLang="en-US" sz="1400" b="1" i="1" dirty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31553108"/>
              </p:ext>
            </p:extLst>
          </p:nvPr>
        </p:nvGraphicFramePr>
        <p:xfrm>
          <a:off x="179511" y="620688"/>
          <a:ext cx="8856985" cy="5806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085"/>
                <a:gridCol w="1255461"/>
                <a:gridCol w="6102439"/>
              </a:tblGrid>
              <a:tr h="123908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zh-CN" altLang="en-US" sz="1200" i="1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规格</a:t>
                      </a:r>
                      <a:r>
                        <a:rPr kumimoji="1" lang="en-US" altLang="ja-JP" sz="1200" i="1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.</a:t>
                      </a:r>
                      <a:endParaRPr kumimoji="1" lang="ja-JP" altLang="en-US" sz="1200" i="1" dirty="0"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i="1" dirty="0">
                        <a:latin typeface="HelveticaNeueLT Std" pitchFamily="34" charset="0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i="1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T3-401S</a:t>
                      </a:r>
                      <a:endParaRPr kumimoji="1" lang="ja-JP" altLang="en-US" sz="1200" i="1" dirty="0"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zh-CN" altLang="en-US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安装方式</a:t>
                      </a:r>
                      <a:endParaRPr kumimoji="1" lang="ja-JP" altLang="en-US" sz="1050" dirty="0"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HelveticaNeueLT Std" pitchFamily="34" charset="0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Table Top</a:t>
                      </a:r>
                    </a:p>
                  </a:txBody>
                  <a:tcPr anchor="ctr"/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zh-CN" altLang="en-US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手臂 长度</a:t>
                      </a:r>
                      <a:r>
                        <a:rPr kumimoji="1" lang="ja-JP" altLang="en-US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(Joints #1+#2)</a:t>
                      </a:r>
                      <a:endParaRPr kumimoji="1" lang="ja-JP" altLang="en-US" sz="1050" dirty="0"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HelveticaNeueLT Std" pitchFamily="34" charset="0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ja-JP" sz="1050" b="1" kern="1200" dirty="0" smtClean="0">
                          <a:solidFill>
                            <a:srgbClr val="0D3FDF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400 mm</a:t>
                      </a:r>
                      <a:endParaRPr kumimoji="1" lang="ja-JP" altLang="en-US" sz="1050" b="1" kern="1200" dirty="0">
                        <a:solidFill>
                          <a:srgbClr val="0D3FDF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zh-CN" altLang="en-US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本体自重（不含线缆）</a:t>
                      </a:r>
                      <a:endParaRPr kumimoji="1" lang="ja-JP" altLang="en-US" sz="1050" dirty="0"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HelveticaNeueLT Std" pitchFamily="34" charset="0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16 kg : 35 lb</a:t>
                      </a:r>
                      <a:endParaRPr kumimoji="1" lang="ja-JP" altLang="en-US" sz="1050" dirty="0"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</a:tr>
              <a:tr h="0"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最大运动范围</a:t>
                      </a:r>
                      <a:endParaRPr kumimoji="1" lang="ja-JP" altLang="en-US" sz="1050" dirty="0" smtClean="0"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Joint#1</a:t>
                      </a:r>
                      <a:endParaRPr kumimoji="1" lang="en-US" altLang="ja-JP" sz="1050" dirty="0" smtClean="0"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± 132 deg</a:t>
                      </a:r>
                      <a:endParaRPr kumimoji="1" lang="ja-JP" altLang="en-US" sz="1050" dirty="0"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HelveticaNeueLT Std" pitchFamily="34" charset="0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Joint#</a:t>
                      </a:r>
                      <a:r>
                        <a:rPr kumimoji="1" lang="en-US" altLang="ja-JP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2</a:t>
                      </a:r>
                      <a:endParaRPr kumimoji="1" lang="ja-JP" altLang="en-US" sz="1050" dirty="0"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± 141 deg</a:t>
                      </a:r>
                      <a:endParaRPr kumimoji="1" lang="ja-JP" altLang="en-US" sz="1050" dirty="0"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HelveticaNeueLT Std" pitchFamily="34" charset="0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Joint#</a:t>
                      </a:r>
                      <a:r>
                        <a:rPr kumimoji="1" lang="en-US" altLang="ja-JP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3</a:t>
                      </a:r>
                      <a:endParaRPr kumimoji="1" lang="ja-JP" altLang="en-US" sz="1050" dirty="0"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150 mm</a:t>
                      </a:r>
                      <a:endParaRPr kumimoji="1" lang="ja-JP" altLang="en-US" sz="1050" dirty="0"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HelveticaNeueLT Std" pitchFamily="34" charset="0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Joint#</a:t>
                      </a:r>
                      <a:r>
                        <a:rPr kumimoji="1" lang="en-US" altLang="ja-JP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4</a:t>
                      </a:r>
                      <a:endParaRPr kumimoji="1" lang="ja-JP" altLang="en-US" sz="1050" dirty="0"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± 360 deg</a:t>
                      </a:r>
                      <a:endParaRPr kumimoji="1" lang="ja-JP" altLang="en-US" sz="1050" dirty="0"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</a:tr>
              <a:tr h="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zh-CN" altLang="en-US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重复定位精度</a:t>
                      </a:r>
                      <a:endParaRPr kumimoji="1" lang="ja-JP" altLang="en-US" sz="1050" dirty="0"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Joint#1~2</a:t>
                      </a:r>
                      <a:endParaRPr kumimoji="1" lang="ja-JP" altLang="en-US" sz="1050" dirty="0"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rgbClr val="0D3FDF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± 0.02 mm</a:t>
                      </a:r>
                      <a:endParaRPr kumimoji="1" lang="ja-JP" altLang="en-US" sz="1050" b="1" dirty="0">
                        <a:solidFill>
                          <a:srgbClr val="0D3FDF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HelveticaNeueLT Std" pitchFamily="34" charset="0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Joint#</a:t>
                      </a:r>
                      <a:r>
                        <a:rPr kumimoji="1" lang="en-US" altLang="ja-JP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3</a:t>
                      </a:r>
                      <a:endParaRPr kumimoji="1" lang="ja-JP" altLang="en-US" sz="1050" dirty="0"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± 0.02 mm</a:t>
                      </a:r>
                      <a:endParaRPr kumimoji="1" lang="ja-JP" altLang="en-US" sz="1050" dirty="0"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HelveticaNeueLT Std" pitchFamily="34" charset="0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Joint#</a:t>
                      </a:r>
                      <a:r>
                        <a:rPr kumimoji="1" lang="en-US" altLang="ja-JP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4</a:t>
                      </a:r>
                      <a:endParaRPr kumimoji="1" lang="ja-JP" altLang="en-US" sz="1050" dirty="0"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± 0.02</a:t>
                      </a:r>
                      <a:r>
                        <a:rPr kumimoji="1" lang="en-US" altLang="ja-JP" sz="1050" baseline="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 deg</a:t>
                      </a:r>
                      <a:endParaRPr kumimoji="1" lang="ja-JP" altLang="en-US" sz="1050" dirty="0"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</a:tr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zh-CN" altLang="en-US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负载</a:t>
                      </a:r>
                      <a:endParaRPr kumimoji="1" lang="ja-JP" altLang="en-US" sz="1050" dirty="0"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额定</a:t>
                      </a:r>
                      <a:endParaRPr kumimoji="1" lang="ja-JP" altLang="en-US" sz="1050" dirty="0"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1 kg</a:t>
                      </a:r>
                      <a:endParaRPr kumimoji="1" lang="ja-JP" altLang="en-US" sz="1050" dirty="0"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HelveticaNeueLT Std" pitchFamily="34" charset="0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最大</a:t>
                      </a:r>
                      <a:endParaRPr kumimoji="1" lang="ja-JP" altLang="en-US" sz="1050" dirty="0"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1050" b="1" kern="1200" dirty="0" smtClean="0">
                          <a:solidFill>
                            <a:srgbClr val="0D3FDF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3 kg</a:t>
                      </a:r>
                      <a:endParaRPr kumimoji="1" lang="ja-JP" altLang="en-US" sz="1050" b="1" kern="1200" dirty="0">
                        <a:solidFill>
                          <a:srgbClr val="0D3FDF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zh-CN" altLang="en-US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标准循环时间</a:t>
                      </a:r>
                      <a:endParaRPr kumimoji="1" lang="ja-JP" altLang="en-US" sz="1050" dirty="0"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HelveticaNeueLT Std" pitchFamily="34" charset="0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ja-JP" sz="1050" b="1" kern="1200" dirty="0" smtClean="0">
                          <a:solidFill>
                            <a:srgbClr val="0D3FDF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0.54 sec</a:t>
                      </a:r>
                      <a:endParaRPr kumimoji="1" lang="ja-JP" altLang="en-US" sz="1050" b="1" kern="1200" dirty="0">
                        <a:solidFill>
                          <a:srgbClr val="0D3FDF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</a:tr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Join#4 </a:t>
                      </a:r>
                      <a:r>
                        <a:rPr kumimoji="1" lang="zh-CN" altLang="en-US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容许转动惯量</a:t>
                      </a:r>
                      <a:endParaRPr kumimoji="1" lang="ja-JP" altLang="en-US" sz="1050" dirty="0"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额定</a:t>
                      </a:r>
                      <a:endParaRPr kumimoji="1" lang="ja-JP" altLang="en-US" sz="1050" dirty="0"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0.003 kg·m</a:t>
                      </a:r>
                      <a:r>
                        <a:rPr kumimoji="1" lang="ja-JP" altLang="en-US" sz="1050" baseline="3000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2</a:t>
                      </a:r>
                      <a:endParaRPr kumimoji="1" lang="ja-JP" altLang="en-US" sz="1050" baseline="300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HelveticaNeueLT Std" pitchFamily="34" charset="0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最大</a:t>
                      </a:r>
                      <a:endParaRPr kumimoji="1" lang="ja-JP" altLang="en-US" sz="1050" dirty="0"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0.01 kg·m</a:t>
                      </a:r>
                      <a:r>
                        <a:rPr kumimoji="1" lang="ja-JP" altLang="en-US" sz="1050" baseline="3000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2</a:t>
                      </a:r>
                      <a:endParaRPr kumimoji="1" lang="ja-JP" altLang="en-US" sz="1050" baseline="300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Joint #3 </a:t>
                      </a:r>
                      <a:r>
                        <a:rPr kumimoji="1" lang="zh-CN" altLang="en-US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下压力</a:t>
                      </a:r>
                      <a:endParaRPr kumimoji="1" lang="ja-JP" altLang="en-US" sz="1050" dirty="0"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HelveticaNeueLT Std" pitchFamily="34" charset="0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89 N</a:t>
                      </a:r>
                      <a:endParaRPr kumimoji="1" lang="ja-JP" altLang="en-US" sz="1050" dirty="0"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zh-CN" altLang="en-US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用户配线</a:t>
                      </a:r>
                      <a:endParaRPr kumimoji="1" lang="ja-JP" altLang="en-US" sz="1050" dirty="0"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HelveticaNeueLT Std" pitchFamily="34" charset="0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Hand</a:t>
                      </a:r>
                      <a:r>
                        <a:rPr kumimoji="1" lang="en-US" altLang="ja-JP" sz="1050" baseline="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 I/O(Top panel): IN6/OUT4(D-sub 15pin),  User I/O(Back panel):IN18/OUT12</a:t>
                      </a:r>
                      <a:endParaRPr kumimoji="1" lang="ja-JP" altLang="en-US" sz="1050" dirty="0"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zh-CN" altLang="en-US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用户配管</a:t>
                      </a:r>
                      <a:endParaRPr kumimoji="1" lang="ja-JP" altLang="en-US" sz="1050" dirty="0"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ø6 mm x 2, ø4mm x 1 : 0.59 MPa (6 kgf/cm2 : 86 psi)</a:t>
                      </a:r>
                    </a:p>
                  </a:txBody>
                  <a:tcPr anchor="ctr"/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zh-CN" altLang="en-US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电源规格</a:t>
                      </a:r>
                      <a:r>
                        <a:rPr kumimoji="1" lang="en-US" altLang="zh-CN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/</a:t>
                      </a:r>
                      <a:r>
                        <a:rPr kumimoji="1" lang="zh-CN" altLang="en-US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电源线缆长度</a:t>
                      </a:r>
                      <a:endParaRPr kumimoji="1" lang="ja-JP" altLang="en-US" sz="1050" dirty="0"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AC100-240V</a:t>
                      </a:r>
                      <a:r>
                        <a:rPr kumimoji="1" lang="ja-JP" altLang="en-US" sz="1050" baseline="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050" baseline="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/ 5m</a:t>
                      </a:r>
                      <a:endParaRPr kumimoji="1" lang="ja-JP" altLang="en-US" sz="1050" dirty="0"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zh-CN" altLang="en-US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配置控制器</a:t>
                      </a:r>
                      <a:endParaRPr kumimoji="1" lang="ja-JP" altLang="en-US" sz="1050" dirty="0"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HelveticaNeueLT Std" pitchFamily="34" charset="0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内置于本体中</a:t>
                      </a:r>
                      <a:endParaRPr kumimoji="1" lang="ja-JP" altLang="en-US" sz="1050" dirty="0"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zh-CN" altLang="en-US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型号</a:t>
                      </a:r>
                      <a:endParaRPr kumimoji="1" lang="ja-JP" altLang="en-US" sz="1050" dirty="0"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HelveticaNeueLT Std" pitchFamily="34" charset="0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标准型</a:t>
                      </a:r>
                      <a:endParaRPr kumimoji="1" lang="ja-JP" altLang="en-US" sz="1050" dirty="0"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zh-CN" altLang="en-US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安装标准</a:t>
                      </a:r>
                      <a:endParaRPr kumimoji="1" lang="ja-JP" altLang="en-US" sz="1050" dirty="0"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HelveticaNeueLT Std" pitchFamily="34" charset="0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メイリオ" panose="020B0604030504040204" pitchFamily="50" charset="-128"/>
                        </a:rPr>
                        <a:t>CE mark</a:t>
                      </a:r>
                      <a:endParaRPr kumimoji="1" lang="ja-JP" altLang="en-US" sz="1050" dirty="0">
                        <a:latin typeface="宋体" panose="02010600030101010101" pitchFamily="2" charset="-122"/>
                        <a:ea typeface="宋体" panose="02010600030101010101" pitchFamily="2" charset="-122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1297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10218B"/>
      </a:accent1>
      <a:accent2>
        <a:srgbClr val="EC8700"/>
      </a:accent2>
      <a:accent3>
        <a:srgbClr val="FFFFFF"/>
      </a:accent3>
      <a:accent4>
        <a:srgbClr val="000000"/>
      </a:accent4>
      <a:accent5>
        <a:srgbClr val="AAABC4"/>
      </a:accent5>
      <a:accent6>
        <a:srgbClr val="D67A00"/>
      </a:accent6>
      <a:hlink>
        <a:srgbClr val="D541B2"/>
      </a:hlink>
      <a:folHlink>
        <a:srgbClr val="E6D31F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0218B"/>
        </a:accent1>
        <a:accent2>
          <a:srgbClr val="EC8700"/>
        </a:accent2>
        <a:accent3>
          <a:srgbClr val="FFFFFF"/>
        </a:accent3>
        <a:accent4>
          <a:srgbClr val="000000"/>
        </a:accent4>
        <a:accent5>
          <a:srgbClr val="AAABC4"/>
        </a:accent5>
        <a:accent6>
          <a:srgbClr val="D67A00"/>
        </a:accent6>
        <a:hlink>
          <a:srgbClr val="D541B2"/>
        </a:hlink>
        <a:folHlink>
          <a:srgbClr val="E6D31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6B3CE891B003E4EA2907857DFC017D3" ma:contentTypeVersion="7" ma:contentTypeDescription="新しいドキュメントを作成します。" ma:contentTypeScope="" ma:versionID="2270397d7bd8511be582856e4af6ae20">
  <xsd:schema xmlns:xsd="http://www.w3.org/2001/XMLSchema" xmlns:p="http://schemas.microsoft.com/office/2006/metadata/properties" xmlns:ns1="9c836073-f2d4-44f7-9bf8-723d82c8a4a6" xmlns:ns2="http://schemas.microsoft.com/sharepoint/v3" targetNamespace="http://schemas.microsoft.com/office/2006/metadata/properties" ma:root="true" ma:fieldsID="ae9030174230efff883fb083fae5fbf4" ns1:_="" ns2:_="">
    <xsd:import namespace="9c836073-f2d4-44f7-9bf8-723d82c8a4a6"/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category"/>
                <xsd:element ref="ns1:division"/>
                <xsd:element ref="ns1:Outline" minOccurs="0"/>
                <xsd:element ref="ns1:ValidityTime" minOccurs="0"/>
                <xsd:element ref="ns2:PublishingStartDate" minOccurs="0"/>
                <xsd:element ref="ns2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9c836073-f2d4-44f7-9bf8-723d82c8a4a6" elementFormDefault="qualified">
    <xsd:import namespace="http://schemas.microsoft.com/office/2006/documentManagement/types"/>
    <xsd:element name="category" ma:index="0" ma:displayName="カテゴリー" ma:list="24e4a0e5-32e2-4eba-88f9-560fd25d99e9" ma:internalName="category" ma:readOnly="false" ma:showField="Title" ma:web="870f7b79-cf8e-44aa-894d-a00ad3747fd7">
      <xsd:simpleType>
        <xsd:restriction base="dms:Lookup"/>
      </xsd:simpleType>
    </xsd:element>
    <xsd:element name="division" ma:index="1" ma:displayName="種別" ma:list="719b8812-5776-40a0-a216-193cdb2fdbe8" ma:internalName="division" ma:readOnly="false" ma:showField="Title" ma:web="870f7b79-cf8e-44aa-894d-a00ad3747fd7">
      <xsd:simpleType>
        <xsd:restriction base="dms:Lookup"/>
      </xsd:simpleType>
    </xsd:element>
    <xsd:element name="Outline" ma:index="4" nillable="true" ma:displayName="概要" ma:internalName="Outline">
      <xsd:simpleType>
        <xsd:restriction base="dms:Note"/>
      </xsd:simpleType>
    </xsd:element>
    <xsd:element name="ValidityTime" ma:index="5" nillable="true" ma:displayName="有効期限" ma:format="DateOnly" ma:internalName="ValidityTime">
      <xsd:simpleType>
        <xsd:restriction base="dms:DateTime"/>
      </xsd:simple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スケジュールの開始日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スケジュールの終了日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0" ma:displayName="コンテンツ タイプ" ma:readOnly="true"/>
        <xsd:element ref="dc:title" minOccurs="0" maxOccurs="1" ma:index="3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ivision xmlns="9c836073-f2d4-44f7-9bf8-723d82c8a4a6"/>
    <Outline xmlns="9c836073-f2d4-44f7-9bf8-723d82c8a4a6" xsi:nil="true"/>
    <PublishingExpirationDate xmlns="http://schemas.microsoft.com/sharepoint/v3" xsi:nil="true"/>
    <PublishingStartDate xmlns="http://schemas.microsoft.com/sharepoint/v3" xsi:nil="true"/>
    <ValidityTime xmlns="9c836073-f2d4-44f7-9bf8-723d82c8a4a6" xsi:nil="true"/>
    <category xmlns="9c836073-f2d4-44f7-9bf8-723d82c8a4a6"/>
  </documentManagement>
</p:properties>
</file>

<file path=customXml/itemProps1.xml><?xml version="1.0" encoding="utf-8"?>
<ds:datastoreItem xmlns:ds="http://schemas.openxmlformats.org/officeDocument/2006/customXml" ds:itemID="{0AAE42DC-45EC-4215-AEE4-318CB9B70A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836073-f2d4-44f7-9bf8-723d82c8a4a6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0232241E-91D3-451A-9BF7-4BE75BFAD9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6892C3-8585-4708-8780-1E06BA5606E8}">
  <ds:schemaRefs>
    <ds:schemaRef ds:uri="http://purl.org/dc/elements/1.1/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purl.org/dc/terms/"/>
    <ds:schemaRef ds:uri="http://purl.org/dc/dcmitype/"/>
    <ds:schemaRef ds:uri="9c836073-f2d4-44f7-9bf8-723d82c8a4a6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PPTTemplate-1(White)(16x9) Final Template - EN</Template>
  <TotalTime>0</TotalTime>
  <Words>331</Words>
  <Application>Microsoft Office PowerPoint</Application>
  <PresentationFormat>全屏显示(4:3)</PresentationFormat>
  <Paragraphs>99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標準デザイン</vt:lpstr>
      <vt:lpstr>产品特性</vt:lpstr>
      <vt:lpstr>产品优势</vt:lpstr>
      <vt:lpstr>外观</vt:lpstr>
      <vt:lpstr>顶部面板详情</vt:lpstr>
      <vt:lpstr>背板详情</vt:lpstr>
      <vt:lpstr>参数表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2015-09-09T04:16:03Z</dcterms:created>
  <dcterms:modified xsi:type="dcterms:W3CDTF">2017-03-17T03:52:20Z</dcterms:modified>
</cp:coreProperties>
</file>